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">
          <p15:clr>
            <a:srgbClr val="A4A3A4"/>
          </p15:clr>
        </p15:guide>
        <p15:guide id="2" pos="36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66FF"/>
    <a:srgbClr val="990000"/>
    <a:srgbClr val="339933"/>
    <a:srgbClr val="0000FF"/>
    <a:srgbClr val="99CCFF"/>
    <a:srgbClr val="CCE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8034" autoAdjust="0"/>
  </p:normalViewPr>
  <p:slideViewPr>
    <p:cSldViewPr snapToGrid="0">
      <p:cViewPr varScale="1">
        <p:scale>
          <a:sx n="89" d="100"/>
          <a:sy n="89" d="100"/>
        </p:scale>
        <p:origin x="690" y="90"/>
      </p:cViewPr>
      <p:guideLst>
        <p:guide orient="horz" pos="330"/>
        <p:guide pos="3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5992B053-42D6-474A-8D79-77178805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68" indent="0" algn="ctr">
              <a:buNone/>
              <a:defRPr/>
            </a:lvl2pPr>
            <a:lvl3pPr marL="914336" indent="0" algn="ctr">
              <a:buNone/>
              <a:defRPr/>
            </a:lvl3pPr>
            <a:lvl4pPr marL="1371503" indent="0" algn="ctr">
              <a:buNone/>
              <a:defRPr/>
            </a:lvl4pPr>
            <a:lvl5pPr marL="1828671" indent="0" algn="ctr">
              <a:buNone/>
              <a:defRPr/>
            </a:lvl5pPr>
            <a:lvl6pPr marL="2285839" indent="0" algn="ctr">
              <a:buNone/>
              <a:defRPr/>
            </a:lvl6pPr>
            <a:lvl7pPr marL="2743007" indent="0" algn="ctr">
              <a:buNone/>
              <a:defRPr/>
            </a:lvl7pPr>
            <a:lvl8pPr marL="3200175" indent="0" algn="ctr">
              <a:buNone/>
              <a:defRPr/>
            </a:lvl8pPr>
            <a:lvl9pPr marL="36573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4EA6D-2ECE-46E1-A79D-A8A25DE33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51EA-8864-404D-A3CF-F155E2795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E6946-1493-41EE-8C84-45DB2F8DF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F89A6-54AE-4F28-B668-7DEB3FB9C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68" indent="0">
              <a:buNone/>
              <a:defRPr sz="1800"/>
            </a:lvl2pPr>
            <a:lvl3pPr marL="914336" indent="0">
              <a:buNone/>
              <a:defRPr sz="1600"/>
            </a:lvl3pPr>
            <a:lvl4pPr marL="1371503" indent="0">
              <a:buNone/>
              <a:defRPr sz="1400"/>
            </a:lvl4pPr>
            <a:lvl5pPr marL="1828671" indent="0">
              <a:buNone/>
              <a:defRPr sz="1400"/>
            </a:lvl5pPr>
            <a:lvl6pPr marL="2285839" indent="0">
              <a:buNone/>
              <a:defRPr sz="1400"/>
            </a:lvl6pPr>
            <a:lvl7pPr marL="2743007" indent="0">
              <a:buNone/>
              <a:defRPr sz="1400"/>
            </a:lvl7pPr>
            <a:lvl8pPr marL="3200175" indent="0">
              <a:buNone/>
              <a:defRPr sz="1400"/>
            </a:lvl8pPr>
            <a:lvl9pPr marL="36573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76B54-18A6-4973-8D48-C0C0C3BEA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711F-2E73-4185-8B1C-A815940B4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C8A87-59AF-473B-BCBB-6DCC8F5EF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D1842-A613-4EEA-B177-DE7382996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C465-2462-436D-B099-2319D6D8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1048-5F6D-4251-B470-2F7580BC7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8" indent="0">
              <a:buNone/>
              <a:defRPr sz="2800"/>
            </a:lvl2pPr>
            <a:lvl3pPr marL="914336" indent="0">
              <a:buNone/>
              <a:defRPr sz="2400"/>
            </a:lvl3pPr>
            <a:lvl4pPr marL="1371503" indent="0">
              <a:buNone/>
              <a:defRPr sz="2000"/>
            </a:lvl4pPr>
            <a:lvl5pPr marL="1828671" indent="0">
              <a:buNone/>
              <a:defRPr sz="2000"/>
            </a:lvl5pPr>
            <a:lvl6pPr marL="2285839" indent="0">
              <a:buNone/>
              <a:defRPr sz="2000"/>
            </a:lvl6pPr>
            <a:lvl7pPr marL="2743007" indent="0">
              <a:buNone/>
              <a:defRPr sz="2000"/>
            </a:lvl7pPr>
            <a:lvl8pPr marL="3200175" indent="0">
              <a:buNone/>
              <a:defRPr sz="2000"/>
            </a:lvl8pPr>
            <a:lvl9pPr marL="36573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A6839-647D-4C5C-B0C6-0BA811D60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11" tIns="45956" rIns="91911" bIns="459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A218C3-F4B8-4FF8-99FB-B658D0676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68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336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503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671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917575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6125" indent="-285750" algn="l" defTabSz="91757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7763" indent="-228600" algn="l" defTabSz="91757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6550" indent="-227013" algn="l" defTabSz="91757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66925" indent="-228600" algn="l" defTabSz="91757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25536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2703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39871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97039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9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7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5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3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28"/>
          <p:cNvSpPr txBox="1">
            <a:spLocks noChangeArrowheads="1"/>
          </p:cNvSpPr>
          <p:nvPr/>
        </p:nvSpPr>
        <p:spPr bwMode="auto">
          <a:xfrm>
            <a:off x="2746375" y="219075"/>
            <a:ext cx="6126163" cy="727075"/>
          </a:xfrm>
          <a:prstGeom prst="rect">
            <a:avLst/>
          </a:prstGeom>
          <a:solidFill>
            <a:srgbClr val="580058"/>
          </a:solidFill>
          <a:ln w="9525">
            <a:noFill/>
            <a:miter lim="800000"/>
            <a:headEnd/>
            <a:tailEnd/>
          </a:ln>
        </p:spPr>
        <p:txBody>
          <a:bodyPr lIns="19156" tIns="9577" rIns="19156" bIns="9577">
            <a:spAutoFit/>
          </a:bodyPr>
          <a:lstStyle/>
          <a:p>
            <a:pPr defTabSz="190500"/>
            <a:endParaRPr lang="en-US" sz="1200" b="1" dirty="0">
              <a:solidFill>
                <a:schemeClr val="bg1"/>
              </a:solidFill>
              <a:latin typeface="Arial" charset="0"/>
            </a:endParaRPr>
          </a:p>
          <a:p>
            <a:pPr defTabSz="190500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NCSBN &amp; The Forum of State Nursing Workforce Centers </a:t>
            </a:r>
          </a:p>
          <a:p>
            <a:pPr defTabSz="190500"/>
            <a:r>
              <a:rPr lang="en-US" sz="1200" b="1" dirty="0" smtClean="0">
                <a:solidFill>
                  <a:schemeClr val="bg1"/>
                </a:solidFill>
                <a:latin typeface="Arial" charset="0"/>
              </a:rPr>
              <a:t>2015 </a:t>
            </a: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National Workforce Survey of RNs</a:t>
            </a:r>
          </a:p>
          <a:p>
            <a:pPr defTabSz="190500"/>
            <a:endParaRPr lang="en-US" sz="1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3" name="Text Box 1732"/>
          <p:cNvSpPr txBox="1">
            <a:spLocks noChangeArrowheads="1"/>
          </p:cNvSpPr>
          <p:nvPr/>
        </p:nvSpPr>
        <p:spPr bwMode="auto">
          <a:xfrm>
            <a:off x="295275" y="2422525"/>
            <a:ext cx="3189288" cy="1808163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800" b="1" dirty="0">
                <a:latin typeface="Arial" charset="0"/>
              </a:rPr>
              <a:t>Demographic Results</a:t>
            </a:r>
          </a:p>
          <a:p>
            <a:pPr marL="95250" indent="-95250" defTabSz="190500">
              <a:lnSpc>
                <a:spcPct val="150000"/>
              </a:lnSpc>
            </a:pPr>
            <a:endParaRPr lang="en-US" sz="800" b="1" dirty="0">
              <a:latin typeface="Arial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dirty="0">
                <a:latin typeface="Arial" charset="0"/>
                <a:cs typeface="Times New Roman" pitchFamily="18" charset="0"/>
              </a:rPr>
              <a:t>According to the US Census Bureau individuals from ethnic and racial minority groups accounted for</a:t>
            </a:r>
            <a:r>
              <a:rPr lang="en-US" sz="8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37.9%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800" dirty="0">
                <a:latin typeface="Arial" charset="0"/>
                <a:cs typeface="Times New Roman" pitchFamily="18" charset="0"/>
              </a:rPr>
              <a:t>of the US population in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2014.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endParaRPr lang="en-US" sz="8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Times New Roman" pitchFamily="18" charset="0"/>
              </a:rPr>
              <a:t>19.5%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Times New Roman" pitchFamily="18" charset="0"/>
              </a:rPr>
              <a:t> of </a:t>
            </a:r>
            <a:r>
              <a:rPr lang="en-US" sz="800" dirty="0">
                <a:latin typeface="Arial" charset="0"/>
                <a:cs typeface="Times New Roman" pitchFamily="18" charset="0"/>
              </a:rPr>
              <a:t>the respondents were minorities – an increase from </a:t>
            </a:r>
            <a:r>
              <a:rPr lang="en-US" sz="800" b="1" dirty="0">
                <a:latin typeface="Arial" charset="0"/>
                <a:cs typeface="Times New Roman" pitchFamily="18" charset="0"/>
              </a:rPr>
              <a:t>17% </a:t>
            </a:r>
            <a:r>
              <a:rPr lang="en-US" sz="800" dirty="0">
                <a:latin typeface="Arial" charset="0"/>
                <a:cs typeface="Times New Roman" pitchFamily="18" charset="0"/>
              </a:rPr>
              <a:t>in 2008.</a:t>
            </a:r>
          </a:p>
          <a:p>
            <a:pPr algn="l" defTabSz="190500"/>
            <a:endParaRPr lang="en-US" sz="800" dirty="0" smtClean="0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dirty="0" smtClean="0">
                <a:latin typeface="Arial" charset="0"/>
                <a:cs typeface="Times New Roman" pitchFamily="18" charset="0"/>
              </a:rPr>
              <a:t>Male RNs (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8%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) were better represented in the nursing workforce compared to 2013 results (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7%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).</a:t>
            </a:r>
          </a:p>
          <a:p>
            <a:pPr algn="l" defTabSz="190500"/>
            <a:endParaRPr lang="en-US" sz="800" dirty="0" smtClean="0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dirty="0" smtClean="0">
                <a:latin typeface="Arial" charset="0"/>
                <a:cs typeface="Times New Roman" pitchFamily="18" charset="0"/>
              </a:rPr>
              <a:t>Study respondents were predominantly female (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92%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). 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endParaRPr lang="en-US" sz="600" dirty="0" smtClean="0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b="1" dirty="0">
              <a:latin typeface="Arial" charset="0"/>
            </a:endParaRPr>
          </a:p>
        </p:txBody>
      </p:sp>
      <p:sp>
        <p:nvSpPr>
          <p:cNvPr id="2055" name="Rectangle 1786"/>
          <p:cNvSpPr>
            <a:spLocks noChangeArrowheads="1"/>
          </p:cNvSpPr>
          <p:nvPr/>
        </p:nvSpPr>
        <p:spPr bwMode="auto">
          <a:xfrm>
            <a:off x="4552950" y="3381375"/>
            <a:ext cx="38100" cy="95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156" tIns="9577" rIns="19156" bIns="9577" anchor="ctr">
            <a:spAutoFit/>
          </a:bodyPr>
          <a:lstStyle/>
          <a:p>
            <a:pPr defTabSz="190500"/>
            <a:endParaRPr lang="en-US" sz="500"/>
          </a:p>
        </p:txBody>
      </p:sp>
      <p:sp>
        <p:nvSpPr>
          <p:cNvPr id="1032" name="Text Box 1803"/>
          <p:cNvSpPr txBox="1">
            <a:spLocks noChangeArrowheads="1"/>
          </p:cNvSpPr>
          <p:nvPr/>
        </p:nvSpPr>
        <p:spPr bwMode="auto">
          <a:xfrm>
            <a:off x="295275" y="993775"/>
            <a:ext cx="3189288" cy="1374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6831" indent="-96831" defTabSz="192075">
              <a:lnSpc>
                <a:spcPct val="150000"/>
              </a:lnSpc>
              <a:defRPr/>
            </a:pPr>
            <a:r>
              <a:rPr lang="en-US" sz="700" b="1" dirty="0">
                <a:latin typeface="Arial" charset="0"/>
              </a:rPr>
              <a:t>Background &amp; Method</a:t>
            </a:r>
          </a:p>
          <a:p>
            <a:pPr marL="96831" indent="-96831" defTabSz="192075">
              <a:lnSpc>
                <a:spcPct val="150000"/>
              </a:lnSpc>
              <a:defRPr/>
            </a:pPr>
            <a:endParaRPr lang="en-US" sz="200" b="1" dirty="0">
              <a:latin typeface="Arial" charset="0"/>
            </a:endParaRPr>
          </a:p>
          <a:p>
            <a:pPr marL="96831" lvl="1" indent="-96831" algn="l" defTabSz="192075">
              <a:defRPr/>
            </a:pPr>
            <a:r>
              <a:rPr lang="en-US" sz="600" b="1" dirty="0">
                <a:latin typeface="Arial" charset="0"/>
                <a:cs typeface="Times New Roman" pitchFamily="18" charset="0"/>
              </a:rPr>
              <a:t>Method</a:t>
            </a:r>
          </a:p>
          <a:p>
            <a:pPr marL="96831" lvl="1" indent="-96831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The Health Resources and Services Administration (HRSA) formally conducted the </a:t>
            </a:r>
            <a:r>
              <a:rPr lang="en-US" sz="600" i="1" dirty="0">
                <a:latin typeface="Arial" charset="0"/>
                <a:cs typeface="Times New Roman" pitchFamily="18" charset="0"/>
              </a:rPr>
              <a:t>National Sample Survey of RNs.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The final survey was completed in 2008 (data reported out in 2010).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NCSBN &amp; The Forum partnered to fill the ongoing need to collect data on the supply of RNs using the Minimum Dataset survey items with additional Compact and tele-health questions.</a:t>
            </a:r>
          </a:p>
          <a:p>
            <a:pPr marL="96831" indent="-96831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322240" lvl="2" indent="-95243" algn="l" defTabSz="192075">
              <a:defRPr/>
            </a:pPr>
            <a:endParaRPr lang="en-US" sz="300" dirty="0">
              <a:latin typeface="Arial" charset="0"/>
              <a:cs typeface="Times New Roman" pitchFamily="18" charset="0"/>
            </a:endParaRPr>
          </a:p>
          <a:p>
            <a:pPr marL="128579" lvl="1" indent="-104768" algn="l" defTabSz="192075">
              <a:defRPr/>
            </a:pPr>
            <a:r>
              <a:rPr lang="en-US" sz="600" b="1" dirty="0">
                <a:latin typeface="Arial" charset="0"/>
                <a:cs typeface="Times New Roman" pitchFamily="18" charset="0"/>
              </a:rPr>
              <a:t>Method</a:t>
            </a:r>
          </a:p>
          <a:p>
            <a:pPr marL="128579" lvl="1" indent="-104768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96831" lvl="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Stratified random sample by state = </a:t>
            </a:r>
            <a:r>
              <a:rPr lang="en-US" sz="600" dirty="0" smtClean="0">
                <a:latin typeface="Arial" charset="0"/>
                <a:cs typeface="Times New Roman" pitchFamily="18" charset="0"/>
              </a:rPr>
              <a:t>260,000 </a:t>
            </a:r>
            <a:r>
              <a:rPr lang="en-US" sz="600" dirty="0">
                <a:latin typeface="Arial" charset="0"/>
                <a:cs typeface="Times New Roman" pitchFamily="18" charset="0"/>
              </a:rPr>
              <a:t>RNs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Respondents = </a:t>
            </a:r>
            <a:r>
              <a:rPr lang="en-US" sz="600" dirty="0" smtClean="0">
                <a:latin typeface="Arial" charset="0"/>
                <a:cs typeface="Times New Roman" pitchFamily="18" charset="0"/>
              </a:rPr>
              <a:t>78,739</a:t>
            </a: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Response Rate = </a:t>
            </a:r>
            <a:r>
              <a:rPr lang="en-US" sz="600" dirty="0" smtClean="0">
                <a:latin typeface="Arial" charset="0"/>
                <a:cs typeface="Times New Roman" pitchFamily="18" charset="0"/>
              </a:rPr>
              <a:t>30%</a:t>
            </a: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57" name="Text Box 1813"/>
          <p:cNvSpPr txBox="1">
            <a:spLocks noChangeArrowheads="1"/>
          </p:cNvSpPr>
          <p:nvPr/>
        </p:nvSpPr>
        <p:spPr bwMode="auto">
          <a:xfrm>
            <a:off x="295275" y="4287658"/>
            <a:ext cx="3189288" cy="1839912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3663" indent="-93663" defTabSz="190500">
              <a:lnSpc>
                <a:spcPct val="150000"/>
              </a:lnSpc>
            </a:pPr>
            <a:r>
              <a:rPr lang="en-US" sz="800" b="1" dirty="0">
                <a:latin typeface="Arial" charset="0"/>
              </a:rPr>
              <a:t>Age &amp; Employment Results</a:t>
            </a:r>
          </a:p>
          <a:p>
            <a:pPr marL="93663" indent="-93663" algn="just" defTabSz="190500"/>
            <a:endParaRPr lang="en-US" sz="800" b="1" dirty="0">
              <a:latin typeface="Arial" charset="0"/>
            </a:endParaRPr>
          </a:p>
          <a:p>
            <a:pPr marL="36512" lvl="1" indent="0" algn="l" defTabSz="190500"/>
            <a:endParaRPr lang="en-US" sz="800" dirty="0">
              <a:latin typeface="Arial" charset="0"/>
            </a:endParaRPr>
          </a:p>
          <a:p>
            <a:pPr marL="207962" lvl="1" indent="-171450" algn="l" defTabSz="190500">
              <a:buFont typeface="Wingdings" panose="05000000000000000000" pitchFamily="2" charset="2"/>
              <a:buChar char="Ø"/>
            </a:pPr>
            <a:r>
              <a:rPr lang="en-US" sz="800" dirty="0" smtClean="0">
                <a:latin typeface="Arial" charset="0"/>
              </a:rPr>
              <a:t>91% of nurses younger than age 50 are employed in nursing,</a:t>
            </a:r>
          </a:p>
          <a:p>
            <a:pPr marL="36512" lvl="1" indent="0" algn="l" defTabSz="190500"/>
            <a:endParaRPr lang="en-US" sz="800" dirty="0" smtClean="0">
              <a:latin typeface="Arial" charset="0"/>
            </a:endParaRPr>
          </a:p>
          <a:p>
            <a:pPr marL="207962" lvl="1" indent="-171450" algn="l" defTabSz="190500">
              <a:buFont typeface="Wingdings" panose="05000000000000000000" pitchFamily="2" charset="2"/>
              <a:buChar char="Ø"/>
            </a:pPr>
            <a:r>
              <a:rPr lang="en-US" sz="800" dirty="0" smtClean="0">
                <a:latin typeface="Arial" charset="0"/>
              </a:rPr>
              <a:t>In 2013, 47% of those aged 65 and older were employed in nursing, white in 2015 40% were employed in nursing </a:t>
            </a:r>
            <a:endParaRPr lang="en-US" sz="800" dirty="0">
              <a:latin typeface="Arial" charset="0"/>
            </a:endParaRPr>
          </a:p>
          <a:p>
            <a:pPr marL="130175" lvl="1" indent="-93663" algn="l" defTabSz="190500"/>
            <a:endParaRPr lang="en-US" sz="600" dirty="0">
              <a:latin typeface="Arial" charset="0"/>
            </a:endParaRPr>
          </a:p>
        </p:txBody>
      </p:sp>
      <p:sp>
        <p:nvSpPr>
          <p:cNvPr id="2058" name="Rectangle 1817"/>
          <p:cNvSpPr>
            <a:spLocks noChangeArrowheads="1"/>
          </p:cNvSpPr>
          <p:nvPr/>
        </p:nvSpPr>
        <p:spPr bwMode="auto">
          <a:xfrm>
            <a:off x="4479925" y="1171575"/>
            <a:ext cx="18415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4" tIns="45717" rIns="91434" bIns="45717" anchor="ctr">
            <a:spAutoFit/>
          </a:bodyPr>
          <a:lstStyle/>
          <a:p>
            <a:endParaRPr lang="en-US"/>
          </a:p>
        </p:txBody>
      </p:sp>
      <p:sp>
        <p:nvSpPr>
          <p:cNvPr id="2059" name="Rectangle 1819"/>
          <p:cNvSpPr>
            <a:spLocks noChangeArrowheads="1"/>
          </p:cNvSpPr>
          <p:nvPr/>
        </p:nvSpPr>
        <p:spPr bwMode="auto">
          <a:xfrm>
            <a:off x="4479925" y="-230188"/>
            <a:ext cx="184150" cy="460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4" tIns="45717" rIns="91434" bIns="45717" anchor="ctr">
            <a:spAutoFit/>
          </a:bodyPr>
          <a:lstStyle/>
          <a:p>
            <a:endParaRPr lang="en-US"/>
          </a:p>
        </p:txBody>
      </p:sp>
      <p:sp>
        <p:nvSpPr>
          <p:cNvPr id="2060" name="Text Box 1820"/>
          <p:cNvSpPr txBox="1">
            <a:spLocks noChangeArrowheads="1"/>
          </p:cNvSpPr>
          <p:nvPr/>
        </p:nvSpPr>
        <p:spPr bwMode="auto">
          <a:xfrm>
            <a:off x="3559991" y="1000125"/>
            <a:ext cx="2776537" cy="1119731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800" b="1" dirty="0">
                <a:latin typeface="Arial" charset="0"/>
              </a:rPr>
              <a:t>Tele-health Results</a:t>
            </a:r>
          </a:p>
          <a:p>
            <a:pPr marL="127000" lvl="1" indent="-103188" algn="l" defTabSz="190500"/>
            <a:endParaRPr lang="en-US" sz="8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800" b="1" dirty="0" smtClean="0">
                <a:latin typeface="Arial" charset="0"/>
                <a:cs typeface="Times New Roman" pitchFamily="18" charset="0"/>
              </a:rPr>
              <a:t>31.5% </a:t>
            </a:r>
            <a:r>
              <a:rPr lang="en-US" sz="800" dirty="0">
                <a:latin typeface="Arial" charset="0"/>
                <a:cs typeface="Times New Roman" pitchFamily="18" charset="0"/>
              </a:rPr>
              <a:t>indicated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they engaged in telehealth between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1%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and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25%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of their time.</a:t>
            </a:r>
            <a:endParaRPr lang="en-US" sz="8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8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800" dirty="0">
                <a:latin typeface="Arial" charset="0"/>
                <a:cs typeface="Times New Roman" pitchFamily="18" charset="0"/>
              </a:rPr>
              <a:t>Of respondents who indicated they utilized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tele-health,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31.7%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engaged in telehealth across state border between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1%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and </a:t>
            </a:r>
            <a:r>
              <a:rPr lang="en-US" sz="800" b="1" dirty="0" smtClean="0">
                <a:latin typeface="Arial" charset="0"/>
                <a:cs typeface="Times New Roman" pitchFamily="18" charset="0"/>
              </a:rPr>
              <a:t>25%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of their time. </a:t>
            </a:r>
            <a:endParaRPr lang="en-US" sz="8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 dirty="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2061" name="Picture 10" descr="Color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252413"/>
            <a:ext cx="2339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Text Box 1803"/>
          <p:cNvSpPr txBox="1">
            <a:spLocks noChangeArrowheads="1"/>
          </p:cNvSpPr>
          <p:nvPr/>
        </p:nvSpPr>
        <p:spPr bwMode="auto">
          <a:xfrm>
            <a:off x="6391861" y="1000125"/>
            <a:ext cx="2440990" cy="2544763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700" b="1" dirty="0">
                <a:latin typeface="Arial" charset="0"/>
              </a:rPr>
              <a:t>Employment Results</a:t>
            </a:r>
          </a:p>
          <a:p>
            <a:pPr marL="95250" indent="-95250" defTabSz="190500">
              <a:lnSpc>
                <a:spcPct val="150000"/>
              </a:lnSpc>
            </a:pPr>
            <a:endParaRPr lang="en-US" sz="300" b="1" dirty="0">
              <a:latin typeface="Arial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b="1" dirty="0">
                <a:latin typeface="Arial" charset="0"/>
                <a:cs typeface="Times New Roman" pitchFamily="18" charset="0"/>
              </a:rPr>
              <a:t>82%</a:t>
            </a:r>
            <a:r>
              <a:rPr lang="en-US" sz="800" dirty="0">
                <a:latin typeface="Arial" charset="0"/>
                <a:cs typeface="Times New Roman" pitchFamily="18" charset="0"/>
              </a:rPr>
              <a:t> of respondents were actively employed in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nursing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b="1" dirty="0" smtClean="0">
                <a:latin typeface="Arial" charset="0"/>
                <a:cs typeface="Times New Roman" pitchFamily="18" charset="0"/>
              </a:rPr>
              <a:t>63%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reported working full time</a:t>
            </a:r>
            <a:endParaRPr lang="en-US" sz="8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b="1" dirty="0" smtClean="0">
                <a:latin typeface="Arial" charset="0"/>
                <a:cs typeface="Times New Roman" pitchFamily="18" charset="0"/>
              </a:rPr>
              <a:t>6% </a:t>
            </a:r>
            <a:r>
              <a:rPr lang="en-US" sz="800" dirty="0" smtClean="0">
                <a:latin typeface="Arial" charset="0"/>
                <a:cs typeface="Times New Roman" pitchFamily="18" charset="0"/>
              </a:rPr>
              <a:t>of respondents were unemployed</a:t>
            </a:r>
            <a:endParaRPr lang="en-US" sz="800" dirty="0">
              <a:latin typeface="Arial" charset="0"/>
              <a:cs typeface="Times New Roman" pitchFamily="18" charset="0"/>
            </a:endParaRP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About </a:t>
            </a:r>
            <a:r>
              <a:rPr lang="en-US" sz="800" b="1" i="1" dirty="0">
                <a:latin typeface="Arial" charset="0"/>
                <a:cs typeface="Times New Roman" pitchFamily="18" charset="0"/>
              </a:rPr>
              <a:t>½</a:t>
            </a:r>
            <a:r>
              <a:rPr lang="en-US" sz="800" i="1" dirty="0">
                <a:latin typeface="Arial" charset="0"/>
                <a:cs typeface="Times New Roman" pitchFamily="18" charset="0"/>
              </a:rPr>
              <a:t> of these were not seeking work as a nurse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800" dirty="0">
                <a:latin typeface="Arial" charset="0"/>
                <a:cs typeface="Times New Roman" pitchFamily="18" charset="0"/>
              </a:rPr>
              <a:t>Reasons for being unemployed: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Taking care of home and family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50%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Difficulty in finding a nursing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position 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15%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192088" lvl="2" indent="0" algn="l" defTabSz="190500"/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171450" lvl="1" indent="-171450" algn="l" defTabSz="190500">
              <a:buFont typeface="Wingdings" panose="05000000000000000000" pitchFamily="2" charset="2"/>
              <a:buChar char="Ø"/>
            </a:pPr>
            <a:r>
              <a:rPr lang="en-US" sz="800" i="1" dirty="0" smtClean="0">
                <a:latin typeface="Arial" charset="0"/>
                <a:cs typeface="Times New Roman" pitchFamily="18" charset="0"/>
              </a:rPr>
              <a:t>Respondents with the following degrees had the highest rate of active employment in nursing:</a:t>
            </a:r>
          </a:p>
          <a:p>
            <a:pPr marL="628650" lvl="2" indent="-171450" algn="l" defTabSz="190500">
              <a:buFont typeface="Wingdings" panose="05000000000000000000" pitchFamily="2" charset="2"/>
              <a:buChar char="§"/>
            </a:pPr>
            <a:r>
              <a:rPr lang="en-US" sz="800" i="1" smtClean="0">
                <a:latin typeface="Arial" charset="0"/>
                <a:cs typeface="Times New Roman" pitchFamily="18" charset="0"/>
              </a:rPr>
              <a:t>ADN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83%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28650" lvl="2" indent="-171450" algn="l" defTabSz="190500">
              <a:buFont typeface="Wingdings" panose="05000000000000000000" pitchFamily="2" charset="2"/>
              <a:buChar char="§"/>
            </a:pPr>
            <a:r>
              <a:rPr lang="en-US" sz="800" i="1" dirty="0" smtClean="0">
                <a:latin typeface="Arial" charset="0"/>
                <a:cs typeface="Times New Roman" pitchFamily="18" charset="0"/>
              </a:rPr>
              <a:t>BSN 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85%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28650" lvl="2" indent="-171450" algn="l" defTabSz="190500">
              <a:buFont typeface="Wingdings" panose="05000000000000000000" pitchFamily="2" charset="2"/>
              <a:buChar char="§"/>
            </a:pPr>
            <a:r>
              <a:rPr lang="en-US" sz="800" i="1" dirty="0" smtClean="0">
                <a:latin typeface="Arial" charset="0"/>
                <a:cs typeface="Times New Roman" pitchFamily="18" charset="0"/>
              </a:rPr>
              <a:t>MSN 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87%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28650" lvl="2" indent="-171450" algn="l" defTabSz="190500">
              <a:buFont typeface="Wingdings" panose="05000000000000000000" pitchFamily="2" charset="2"/>
              <a:buChar char="§"/>
            </a:pPr>
            <a:r>
              <a:rPr lang="en-US" sz="800" i="1" dirty="0" smtClean="0">
                <a:latin typeface="Arial" charset="0"/>
                <a:cs typeface="Times New Roman" pitchFamily="18" charset="0"/>
              </a:rPr>
              <a:t>DNP(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97%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28650" lvl="2" indent="-171450" algn="l" defTabSz="190500">
              <a:buFont typeface="Wingdings" panose="05000000000000000000" pitchFamily="2" charset="2"/>
              <a:buChar char="§"/>
            </a:pPr>
            <a:r>
              <a:rPr lang="en-US" sz="800" i="1" dirty="0" smtClean="0">
                <a:latin typeface="Arial" charset="0"/>
                <a:cs typeface="Times New Roman" pitchFamily="18" charset="0"/>
              </a:rPr>
              <a:t>PhD 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83%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algn="l" defTabSz="190500"/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63" name="Text Box 1809"/>
          <p:cNvSpPr txBox="1">
            <a:spLocks noChangeArrowheads="1"/>
          </p:cNvSpPr>
          <p:nvPr/>
        </p:nvSpPr>
        <p:spPr bwMode="auto">
          <a:xfrm>
            <a:off x="6407150" y="5625920"/>
            <a:ext cx="2444750" cy="50165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lIns="19156" tIns="9577" rIns="19156" bIns="9577" anchor="ctr"/>
          <a:lstStyle/>
          <a:p>
            <a:pPr defTabSz="190500"/>
            <a:r>
              <a:rPr lang="en-US" sz="700" b="1" dirty="0">
                <a:latin typeface="Arial" charset="0"/>
              </a:rPr>
              <a:t>Authors’ Notes</a:t>
            </a:r>
          </a:p>
          <a:p>
            <a:pPr algn="just" defTabSz="190500"/>
            <a:endParaRPr lang="en-US" sz="300" b="1" dirty="0">
              <a:latin typeface="Arial" charset="0"/>
            </a:endParaRPr>
          </a:p>
          <a:p>
            <a:pPr marL="95250" lvl="1" indent="-95250" algn="l" defTabSz="190500">
              <a:buFont typeface="Wingdings" pitchFamily="2" charset="2"/>
              <a:buChar char="Ø"/>
            </a:pPr>
            <a:r>
              <a:rPr lang="en-US" sz="600" dirty="0" smtClean="0">
                <a:latin typeface="Arial" charset="0"/>
                <a:cs typeface="Times New Roman" pitchFamily="18" charset="0"/>
              </a:rPr>
              <a:t>Correspondence regarding this </a:t>
            </a:r>
            <a:r>
              <a:rPr lang="en-US" sz="600" dirty="0">
                <a:latin typeface="Arial" charset="0"/>
                <a:cs typeface="Times New Roman" pitchFamily="18" charset="0"/>
              </a:rPr>
              <a:t>article should be addressed </a:t>
            </a:r>
            <a:r>
              <a:rPr lang="en-US" sz="600" dirty="0" smtClean="0">
                <a:latin typeface="Arial" charset="0"/>
                <a:cs typeface="Times New Roman" pitchFamily="18" charset="0"/>
              </a:rPr>
              <a:t>to </a:t>
            </a: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lvl="1" indent="-95250" algn="l" defTabSz="190500">
              <a:buFont typeface="Wingdings" pitchFamily="2" charset="2"/>
              <a:buChar char="Ø"/>
            </a:pPr>
            <a:r>
              <a:rPr lang="en-US" sz="600" dirty="0" smtClean="0">
                <a:latin typeface="Arial" charset="0"/>
                <a:cs typeface="Times New Roman" pitchFamily="18" charset="0"/>
              </a:rPr>
              <a:t>Carey McCarthy at </a:t>
            </a:r>
            <a:r>
              <a:rPr lang="en-US" sz="600" dirty="0">
                <a:latin typeface="Arial" charset="0"/>
                <a:cs typeface="Times New Roman" pitchFamily="18" charset="0"/>
              </a:rPr>
              <a:t>NCSBN, 111 E Wacker </a:t>
            </a:r>
            <a:r>
              <a:rPr lang="en-US" sz="600" dirty="0" err="1">
                <a:latin typeface="Arial" charset="0"/>
                <a:cs typeface="Times New Roman" pitchFamily="18" charset="0"/>
              </a:rPr>
              <a:t>Dr</a:t>
            </a:r>
            <a:r>
              <a:rPr lang="en-US" sz="600" dirty="0">
                <a:latin typeface="Arial" charset="0"/>
                <a:cs typeface="Times New Roman" pitchFamily="18" charset="0"/>
              </a:rPr>
              <a:t>, </a:t>
            </a:r>
            <a:r>
              <a:rPr lang="en-US" sz="600" dirty="0" err="1">
                <a:latin typeface="Arial" charset="0"/>
                <a:cs typeface="Times New Roman" pitchFamily="18" charset="0"/>
              </a:rPr>
              <a:t>Ste</a:t>
            </a:r>
            <a:r>
              <a:rPr lang="en-US" sz="600" dirty="0">
                <a:latin typeface="Arial" charset="0"/>
                <a:cs typeface="Times New Roman" pitchFamily="18" charset="0"/>
              </a:rPr>
              <a:t> 2900, Chicago, IL 60601. Electronic mail may be sent </a:t>
            </a:r>
            <a:r>
              <a:rPr lang="en-US" sz="600" dirty="0" smtClean="0">
                <a:latin typeface="Arial" charset="0"/>
                <a:cs typeface="Times New Roman" pitchFamily="18" charset="0"/>
              </a:rPr>
              <a:t>to research@ncsbn.org</a:t>
            </a:r>
            <a:r>
              <a:rPr lang="en-US" sz="600" dirty="0">
                <a:latin typeface="Arial" charset="0"/>
                <a:cs typeface="Times New Roman" pitchFamily="18" charset="0"/>
              </a:rPr>
              <a:t>.</a:t>
            </a:r>
          </a:p>
        </p:txBody>
      </p:sp>
      <p:sp>
        <p:nvSpPr>
          <p:cNvPr id="2067" name="Text Box 1820"/>
          <p:cNvSpPr txBox="1">
            <a:spLocks noChangeArrowheads="1"/>
          </p:cNvSpPr>
          <p:nvPr/>
        </p:nvSpPr>
        <p:spPr bwMode="auto">
          <a:xfrm>
            <a:off x="3559991" y="2272505"/>
            <a:ext cx="2776538" cy="162022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 dirty="0">
                <a:latin typeface="Arial" charset="0"/>
              </a:rPr>
              <a:t>Nurse Faculty Results</a:t>
            </a:r>
          </a:p>
          <a:p>
            <a:pPr defTabSz="190500">
              <a:lnSpc>
                <a:spcPct val="150000"/>
              </a:lnSpc>
            </a:pPr>
            <a:endParaRPr lang="en-US" sz="3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 dirty="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" name="Text Box 805"/>
          <p:cNvSpPr txBox="1">
            <a:spLocks noChangeArrowheads="1"/>
          </p:cNvSpPr>
          <p:nvPr/>
        </p:nvSpPr>
        <p:spPr bwMode="auto">
          <a:xfrm>
            <a:off x="3568699" y="4079997"/>
            <a:ext cx="2784475" cy="1214813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2075">
              <a:lnSpc>
                <a:spcPct val="150000"/>
              </a:lnSpc>
              <a:defRPr/>
            </a:pPr>
            <a:r>
              <a:rPr lang="en-US" sz="800" b="1" dirty="0">
                <a:latin typeface="Arial" charset="0"/>
              </a:rPr>
              <a:t>Nurse Faculty Education Results</a:t>
            </a:r>
          </a:p>
          <a:p>
            <a:pPr defTabSz="192075">
              <a:lnSpc>
                <a:spcPct val="150000"/>
              </a:lnSpc>
              <a:defRPr/>
            </a:pPr>
            <a:endParaRPr lang="en-US" sz="800" b="1" dirty="0">
              <a:solidFill>
                <a:srgbClr val="FF0000"/>
              </a:solidFill>
              <a:latin typeface="Arial" charset="0"/>
            </a:endParaRP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800" dirty="0">
                <a:latin typeface="Arial" charset="0"/>
                <a:cs typeface="Times New Roman" pitchFamily="18" charset="0"/>
              </a:rPr>
              <a:t>Highest level of education: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MSN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36%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DNP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5%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PhD Nursing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>
                <a:latin typeface="Arial" charset="0"/>
                <a:cs typeface="Times New Roman" pitchFamily="18" charset="0"/>
              </a:rPr>
              <a:t>8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Doctoral degree-nursing other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4%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800" i="1" dirty="0">
                <a:latin typeface="Arial" charset="0"/>
                <a:cs typeface="Times New Roman" pitchFamily="18" charset="0"/>
              </a:rPr>
              <a:t>Doctoral degree-other field 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(</a:t>
            </a:r>
            <a:r>
              <a:rPr lang="en-US" sz="800" b="1" i="1" dirty="0" smtClean="0">
                <a:latin typeface="Arial" charset="0"/>
                <a:cs typeface="Times New Roman" pitchFamily="18" charset="0"/>
              </a:rPr>
              <a:t>1%</a:t>
            </a:r>
            <a:r>
              <a:rPr lang="en-US" sz="800" i="1" dirty="0" smtClean="0">
                <a:latin typeface="Arial" charset="0"/>
                <a:cs typeface="Times New Roman" pitchFamily="18" charset="0"/>
              </a:rPr>
              <a:t>)</a:t>
            </a:r>
            <a:endParaRPr lang="en-US" sz="800" i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69" name="Text Box 1820"/>
          <p:cNvSpPr txBox="1">
            <a:spLocks noChangeArrowheads="1"/>
          </p:cNvSpPr>
          <p:nvPr/>
        </p:nvSpPr>
        <p:spPr bwMode="auto">
          <a:xfrm>
            <a:off x="6415088" y="3595688"/>
            <a:ext cx="2435225" cy="1032102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 dirty="0">
                <a:latin typeface="Arial" charset="0"/>
              </a:rPr>
              <a:t>Hours Worked </a:t>
            </a:r>
            <a:r>
              <a:rPr lang="en-US" sz="700" b="1" dirty="0" smtClean="0">
                <a:latin typeface="Arial" charset="0"/>
              </a:rPr>
              <a:t>Results</a:t>
            </a:r>
            <a:endParaRPr lang="en-US" sz="700" b="1" dirty="0">
              <a:latin typeface="Arial" charset="0"/>
            </a:endParaRPr>
          </a:p>
          <a:p>
            <a:pPr marL="195262" lvl="1" indent="-171450" algn="l" defTabSz="190500">
              <a:buFont typeface="Wingdings" panose="05000000000000000000" pitchFamily="2" charset="2"/>
              <a:buChar char="Ø"/>
            </a:pPr>
            <a:r>
              <a:rPr lang="en-US" sz="700" dirty="0" smtClean="0">
                <a:latin typeface="Arial" charset="0"/>
                <a:cs typeface="Times New Roman" pitchFamily="18" charset="0"/>
              </a:rPr>
              <a:t>The average number of hours worked during a typical week for RNs with one nursing position was 36.6 hours; for RNs with two or more positions 42.2 hours.</a:t>
            </a:r>
          </a:p>
          <a:p>
            <a:pPr marL="195262" lvl="1" indent="-171450" algn="l" defTabSz="190500">
              <a:buFont typeface="Wingdings" panose="05000000000000000000" pitchFamily="2" charset="2"/>
              <a:buChar char="Ø"/>
            </a:pPr>
            <a:r>
              <a:rPr lang="en-US" sz="700" dirty="0" smtClean="0">
                <a:latin typeface="Arial" charset="0"/>
                <a:cs typeface="Times New Roman" pitchFamily="18" charset="0"/>
              </a:rPr>
              <a:t>In terms of average hours worked per week by highest level of education, respondents in the doctoral category worked 45.9 hours on average </a:t>
            </a:r>
            <a:endParaRPr lang="en-US" sz="7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2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700" dirty="0">
                <a:latin typeface="Arial" charset="0"/>
                <a:cs typeface="Times New Roman" pitchFamily="18" charset="0"/>
              </a:rPr>
              <a:t>A response bias analysis showed that the following group of nurses may be slightly over-represented in our study sample who completed the survey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700" i="1" dirty="0">
                <a:latin typeface="Arial" charset="0"/>
                <a:cs typeface="Times New Roman" pitchFamily="18" charset="0"/>
              </a:rPr>
              <a:t>White, female, 60 years or older</a:t>
            </a: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 dirty="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70" name="Text Box 1732"/>
          <p:cNvSpPr txBox="1">
            <a:spLocks noChangeArrowheads="1"/>
          </p:cNvSpPr>
          <p:nvPr/>
        </p:nvSpPr>
        <p:spPr bwMode="auto">
          <a:xfrm>
            <a:off x="6443663" y="4710057"/>
            <a:ext cx="2428875" cy="843008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700" b="1" dirty="0" smtClean="0">
                <a:latin typeface="Arial" charset="0"/>
              </a:rPr>
              <a:t>Limitations</a:t>
            </a: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b="1" dirty="0">
              <a:latin typeface="Arial" charset="0"/>
            </a:endParaRPr>
          </a:p>
        </p:txBody>
      </p:sp>
      <p:pic>
        <p:nvPicPr>
          <p:cNvPr id="2074" name="Picture 27" descr="NWFC_Logo_WithOutlines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28650"/>
            <a:ext cx="23764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950" y="2459773"/>
            <a:ext cx="2699974" cy="1363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6307</TotalTime>
  <Words>511</Words>
  <Application>Microsoft Office PowerPoint</Application>
  <PresentationFormat>Letter Paper (8.5x11 in)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R. Sears</dc:creator>
  <cp:lastModifiedBy>Kyrani Reneau</cp:lastModifiedBy>
  <cp:revision>509</cp:revision>
  <cp:lastPrinted>2002-04-06T22:18:58Z</cp:lastPrinted>
  <dcterms:created xsi:type="dcterms:W3CDTF">1999-04-08T22:24:10Z</dcterms:created>
  <dcterms:modified xsi:type="dcterms:W3CDTF">2017-09-22T13:53:42Z</dcterms:modified>
</cp:coreProperties>
</file>